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bold.fntdata"/><Relationship Id="rId23" Type="http://schemas.openxmlformats.org/officeDocument/2006/relationships/slide" Target="slides/slide18.xml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oboto-boldItalic.fntdata"/><Relationship Id="rId25" Type="http://schemas.openxmlformats.org/officeDocument/2006/relationships/slide" Target="slides/slide20.xml"/><Relationship Id="rId47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0d188ec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0d188ec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831fac47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831fac47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831fac47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831fac47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831fac47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831fac47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831fac47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831fac47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831fac47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831fac47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831fac47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831fac47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831fac47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831fac47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831fac47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831fac47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831fac47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831fac47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831fac47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831fac47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831fac4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831fac4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831fac47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831fac47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831fac47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831fac47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831fac47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831fac47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831fac47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831fac47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31fac47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831fac47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831fac47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831fac47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831fac47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831fac47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831fac47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831fac47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831fac47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831fac47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31fac47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831fac47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831fac4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831fac4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831fac47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831fac47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31fac47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831fac47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0d188ec1b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0d188ec1b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31fac47e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831fac47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32269cf74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32269cf74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0d188ec1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0d188ec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0d188ec1b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0d188ec1b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831fac47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831fac47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1350">
                <a:solidFill>
                  <a:srgbClr val="1A0DA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гексагональная</a:t>
            </a:r>
            <a:r>
              <a:rPr lang="en" sz="1350">
                <a:solidFill>
                  <a:srgbClr val="1A0DA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архитектура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0d188ec1b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b0d188ec1b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Подытожим </a:t>
            </a:r>
            <a:endParaRPr/>
          </a:p>
        </p:txBody>
      </p:sp>
      <p:sp>
        <p:nvSpPr>
          <p:cNvPr id="286" name="Google Shape;286;gb0d188ec1b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831fac47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831fac47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0d188ec1b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0d188ec1b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0d188ec1b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0d188ec1b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0d188ec1b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0d188ec1b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31fac47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31fac47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831fac47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831fac47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831fac47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831fac47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dimaxz/localbitcoins-ddd" TargetMode="External"/><Relationship Id="rId4" Type="http://schemas.openxmlformats.org/officeDocument/2006/relationships/hyperlink" Target="https://www.google.ru/search?q=DDD" TargetMode="External"/><Relationship Id="rId5" Type="http://schemas.openxmlformats.org/officeDocument/2006/relationships/hyperlink" Target="https://miro.com/app/board/o9J_lbxr74M=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370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519175"/>
            <a:ext cx="8520600" cy="18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DDD на практике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255212"/>
            <a:ext cx="85206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Event Storming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213750" y="4177575"/>
            <a:ext cx="27165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Дмитрий Ланец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0" y="1253238"/>
            <a:ext cx="8839198" cy="263701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205250" y="480425"/>
            <a:ext cx="83067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Создаем стикеры с описанием событий и команд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205250" y="205250"/>
            <a:ext cx="83067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Добавляем стикеры с указанием передаваемой информации</a:t>
            </a:r>
            <a:endParaRPr sz="1800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50" y="1145150"/>
            <a:ext cx="8839201" cy="285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50" y="1131125"/>
            <a:ext cx="8839199" cy="288123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205250" y="205250"/>
            <a:ext cx="83067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Добавляем стикеры с указанием агрегата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5850"/>
            <a:ext cx="8839201" cy="30918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152400" y="350125"/>
            <a:ext cx="83067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Добавляем роли и выделяем контекст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1167150" y="204050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Что в итоге получаем?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428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672" y="3788575"/>
            <a:ext cx="1895425" cy="12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9350"/>
            <a:ext cx="8839201" cy="4652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получили: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23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Документацию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События (Events)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Команды (Commands)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Агрегаты (Aggregate)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Передаваемую информацию для каждой команды (DTO)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Определили границы контекста (Bounded Context)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100" y="1589175"/>
            <a:ext cx="495300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205250" y="238925"/>
            <a:ext cx="83067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Немного теории. </a:t>
            </a:r>
            <a:r>
              <a:rPr lang="en" sz="1800"/>
              <a:t>Что такое агрегат? </a:t>
            </a:r>
            <a:r>
              <a:rPr lang="en" sz="1800"/>
              <a:t>Путь проектирования модели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(DDD вариант Rich Model) 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38" y="152400"/>
            <a:ext cx="78999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929700" y="941775"/>
            <a:ext cx="73410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Вступление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Event Storming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Реализуем код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>
            <p:ph idx="4294967295" type="title"/>
          </p:nvPr>
        </p:nvSpPr>
        <p:spPr>
          <a:xfrm>
            <a:off x="311700" y="131100"/>
            <a:ext cx="85206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План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/>
        </p:nvSpPr>
        <p:spPr>
          <a:xfrm>
            <a:off x="205250" y="205250"/>
            <a:ext cx="83067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Агрегат - корневой элемент группы доменных моделей</a:t>
            </a:r>
            <a:endParaRPr sz="1800"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525" y="798325"/>
            <a:ext cx="4074937" cy="35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50" y="895350"/>
            <a:ext cx="711517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4"/>
          <p:cNvSpPr txBox="1"/>
          <p:nvPr/>
        </p:nvSpPr>
        <p:spPr>
          <a:xfrm>
            <a:off x="205250" y="205250"/>
            <a:ext cx="83067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В зависимости от контекста меняется корень агрегата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00" y="197425"/>
            <a:ext cx="745886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2150850"/>
            <a:ext cx="85206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Реализуем код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 b="2591" l="0" r="2458" t="0"/>
          <a:stretch/>
        </p:blipFill>
        <p:spPr>
          <a:xfrm>
            <a:off x="397475" y="215050"/>
            <a:ext cx="7574951" cy="47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325" y="1107838"/>
            <a:ext cx="515302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/>
        </p:nvSpPr>
        <p:spPr>
          <a:xfrm>
            <a:off x="205250" y="480425"/>
            <a:ext cx="83067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Применяем многослойную архитектуру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9"/>
          <p:cNvPicPr preferRelativeResize="0"/>
          <p:nvPr/>
        </p:nvPicPr>
        <p:blipFill rotWithShape="1">
          <a:blip r:embed="rId3">
            <a:alphaModFix/>
          </a:blip>
          <a:srcRect b="0" l="0" r="0" t="38890"/>
          <a:stretch/>
        </p:blipFill>
        <p:spPr>
          <a:xfrm>
            <a:off x="752825" y="1110738"/>
            <a:ext cx="7972425" cy="29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9"/>
          <p:cNvSpPr txBox="1"/>
          <p:nvPr/>
        </p:nvSpPr>
        <p:spPr>
          <a:xfrm>
            <a:off x="205250" y="480425"/>
            <a:ext cx="83067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Р</a:t>
            </a:r>
            <a:r>
              <a:rPr lang="en" sz="1800"/>
              <a:t>азрабатываем доменные модели по пути Anemic Domain Model (SOLID)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8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1"/>
          <p:cNvPicPr preferRelativeResize="0"/>
          <p:nvPr/>
        </p:nvPicPr>
        <p:blipFill rotWithShape="1">
          <a:blip r:embed="rId3">
            <a:alphaModFix/>
          </a:blip>
          <a:srcRect b="0" l="0" r="0" t="26659"/>
          <a:stretch/>
        </p:blipFill>
        <p:spPr>
          <a:xfrm>
            <a:off x="979875" y="1291925"/>
            <a:ext cx="6667500" cy="31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 txBox="1"/>
          <p:nvPr/>
        </p:nvSpPr>
        <p:spPr>
          <a:xfrm>
            <a:off x="205250" y="480425"/>
            <a:ext cx="83067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Р</a:t>
            </a:r>
            <a:r>
              <a:rPr lang="en" sz="1800"/>
              <a:t>еализовываем бизнес логику (Application </a:t>
            </a:r>
            <a:r>
              <a:rPr lang="en" sz="1800"/>
              <a:t>Business</a:t>
            </a:r>
            <a:r>
              <a:rPr lang="en" sz="1800"/>
              <a:t> Rules)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/>
        </p:nvSpPr>
        <p:spPr>
          <a:xfrm>
            <a:off x="152400" y="169000"/>
            <a:ext cx="8306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Транспортируем в код с помощью Command Bus</a:t>
            </a:r>
            <a:endParaRPr sz="1800"/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25" y="1034925"/>
            <a:ext cx="7329250" cy="37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Вступление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6850"/>
            <a:ext cx="8839202" cy="418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 txBox="1"/>
          <p:nvPr/>
        </p:nvSpPr>
        <p:spPr>
          <a:xfrm>
            <a:off x="418650" y="164500"/>
            <a:ext cx="8306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Информационные стикеры используем для параметров команды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400"/>
            <a:ext cx="8839199" cy="440738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/>
          <p:nvPr/>
        </p:nvSpPr>
        <p:spPr>
          <a:xfrm>
            <a:off x="152400" y="0"/>
            <a:ext cx="86013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Обработчик команды содержит минимум зависимостей и делает только то что от него требуется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5"/>
          <p:cNvPicPr preferRelativeResize="0"/>
          <p:nvPr/>
        </p:nvPicPr>
        <p:blipFill rotWithShape="1">
          <a:blip r:embed="rId3">
            <a:alphaModFix/>
          </a:blip>
          <a:srcRect b="8329" l="0" r="0" t="6585"/>
          <a:stretch/>
        </p:blipFill>
        <p:spPr>
          <a:xfrm>
            <a:off x="770238" y="724425"/>
            <a:ext cx="7418175" cy="41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5"/>
          <p:cNvSpPr txBox="1"/>
          <p:nvPr/>
        </p:nvSpPr>
        <p:spPr>
          <a:xfrm>
            <a:off x="325975" y="142350"/>
            <a:ext cx="8306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122"/>
                </a:solidFill>
                <a:highlight>
                  <a:srgbClr val="FFFFFF"/>
                </a:highlight>
              </a:rPr>
              <a:t>Реализуем адаптеры, репозитории и все остальное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Чем помог Event Storming</a:t>
            </a:r>
            <a:endParaRPr b="1" sz="1800"/>
          </a:p>
        </p:txBody>
      </p:sp>
      <p:sp>
        <p:nvSpPr>
          <p:cNvPr id="254" name="Google Shape;25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Определить границы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Выявить события и команды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Конкретизировать передаваемую информацию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Сформировать бизнес логику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ссылки</a:t>
            </a:r>
            <a:endParaRPr/>
          </a:p>
        </p:txBody>
      </p:sp>
      <p:sp>
        <p:nvSpPr>
          <p:cNvPr id="260" name="Google Shape;26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https://github.com/dimaxz/localbitcoins-ddd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https://www.google.ru/search?q=DDD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https://miro.com/app/board/o9J_lbxr74M=/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Дополнительные материалы см. далее: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8"/>
          <p:cNvPicPr preferRelativeResize="0"/>
          <p:nvPr/>
        </p:nvPicPr>
        <p:blipFill rotWithShape="1">
          <a:blip r:embed="rId3">
            <a:alphaModFix/>
          </a:blip>
          <a:srcRect b="0" l="26996" r="0" t="0"/>
          <a:stretch/>
        </p:blipFill>
        <p:spPr>
          <a:xfrm>
            <a:off x="3030578" y="447550"/>
            <a:ext cx="5466675" cy="45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38" y="2905250"/>
            <a:ext cx="1792375" cy="2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138" y="757602"/>
            <a:ext cx="1854001" cy="1529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48"/>
          <p:cNvCxnSpPr>
            <a:stCxn id="267" idx="3"/>
          </p:cNvCxnSpPr>
          <p:nvPr/>
        </p:nvCxnSpPr>
        <p:spPr>
          <a:xfrm>
            <a:off x="2351139" y="1522502"/>
            <a:ext cx="606900" cy="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8"/>
          <p:cNvCxnSpPr>
            <a:stCxn id="266" idx="0"/>
            <a:endCxn id="267" idx="2"/>
          </p:cNvCxnSpPr>
          <p:nvPr/>
        </p:nvCxnSpPr>
        <p:spPr>
          <a:xfrm flipH="1" rot="10800000">
            <a:off x="1393325" y="2287550"/>
            <a:ext cx="30900" cy="6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48"/>
          <p:cNvSpPr txBox="1"/>
          <p:nvPr/>
        </p:nvSpPr>
        <p:spPr>
          <a:xfrm>
            <a:off x="1014200" y="156975"/>
            <a:ext cx="6954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Этапы разработки</a:t>
            </a:r>
            <a:endParaRPr sz="19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113" y="908513"/>
            <a:ext cx="515302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9"/>
          <p:cNvSpPr txBox="1"/>
          <p:nvPr/>
        </p:nvSpPr>
        <p:spPr>
          <a:xfrm>
            <a:off x="2598075" y="122175"/>
            <a:ext cx="37911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1A0DAB"/>
                </a:solidFill>
                <a:highlight>
                  <a:srgbClr val="FFFFFF"/>
                </a:highlight>
              </a:rPr>
              <a:t>луковая</a:t>
            </a:r>
            <a:r>
              <a:rPr lang="en" sz="1800">
                <a:solidFill>
                  <a:srgbClr val="1A0DAB"/>
                </a:solidFill>
                <a:highlight>
                  <a:srgbClr val="FFFFFF"/>
                </a:highlight>
              </a:rPr>
              <a:t> архитектура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900" y="611300"/>
            <a:ext cx="6506301" cy="4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0"/>
          <p:cNvSpPr txBox="1"/>
          <p:nvPr/>
        </p:nvSpPr>
        <p:spPr>
          <a:xfrm>
            <a:off x="2649500" y="0"/>
            <a:ext cx="37911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i="1" lang="en" sz="1800">
                <a:solidFill>
                  <a:srgbClr val="1A0DAB"/>
                </a:solidFill>
                <a:highlight>
                  <a:srgbClr val="FFFFFF"/>
                </a:highlight>
              </a:rPr>
              <a:t>гексагональная</a:t>
            </a:r>
            <a:r>
              <a:rPr lang="en" sz="1800">
                <a:solidFill>
                  <a:srgbClr val="1A0DAB"/>
                </a:solidFill>
                <a:highlight>
                  <a:srgbClr val="FFFFFF"/>
                </a:highlight>
              </a:rPr>
              <a:t> архитектура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idx="1" type="body"/>
          </p:nvPr>
        </p:nvSpPr>
        <p:spPr>
          <a:xfrm>
            <a:off x="438575" y="163775"/>
            <a:ext cx="3809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User Stories</a:t>
            </a:r>
            <a:endParaRPr/>
          </a:p>
          <a:p>
            <a:pPr indent="-2413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2413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89" name="Google Shape;28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253" y="576776"/>
            <a:ext cx="1803131" cy="148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3595" y="602980"/>
            <a:ext cx="2502738" cy="190909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1"/>
          <p:cNvSpPr txBox="1"/>
          <p:nvPr/>
        </p:nvSpPr>
        <p:spPr>
          <a:xfrm>
            <a:off x="438575" y="2299400"/>
            <a:ext cx="46446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Use Cases</a:t>
            </a:r>
            <a:endParaRPr sz="1100"/>
          </a:p>
          <a:p>
            <a:pPr indent="-241300" lvl="0" marL="381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81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964" y="3053298"/>
            <a:ext cx="1927038" cy="190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1"/>
          <p:cNvSpPr txBox="1"/>
          <p:nvPr/>
        </p:nvSpPr>
        <p:spPr>
          <a:xfrm>
            <a:off x="4505250" y="0"/>
            <a:ext cx="4469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2.  Domain Model</a:t>
            </a:r>
            <a:endParaRPr/>
          </a:p>
        </p:txBody>
      </p:sp>
      <p:sp>
        <p:nvSpPr>
          <p:cNvPr id="294" name="Google Shape;294;p51"/>
          <p:cNvSpPr txBox="1"/>
          <p:nvPr/>
        </p:nvSpPr>
        <p:spPr>
          <a:xfrm>
            <a:off x="4726800" y="2571750"/>
            <a:ext cx="4469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 Event Storming</a:t>
            </a:r>
            <a:endParaRPr b="1"/>
          </a:p>
        </p:txBody>
      </p:sp>
      <p:pic>
        <p:nvPicPr>
          <p:cNvPr id="295" name="Google Shape;29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9302" y="3254825"/>
            <a:ext cx="2251321" cy="16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type="title"/>
          </p:nvPr>
        </p:nvSpPr>
        <p:spPr>
          <a:xfrm>
            <a:off x="311700" y="131100"/>
            <a:ext cx="85206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Раньше о DDD                                         Сейчас о DDD</a:t>
            </a:r>
            <a:endParaRPr sz="1800"/>
          </a:p>
        </p:txBody>
      </p:sp>
      <p:sp>
        <p:nvSpPr>
          <p:cNvPr id="301" name="Google Shape;301;p52"/>
          <p:cNvSpPr txBox="1"/>
          <p:nvPr>
            <p:ph idx="1" type="body"/>
          </p:nvPr>
        </p:nvSpPr>
        <p:spPr>
          <a:xfrm>
            <a:off x="202400" y="627800"/>
            <a:ext cx="3443400" cy="4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Value Object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Entity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Service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Module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Aggregate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Repository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Specification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Commands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Inversion of Control(IoC)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Factories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Collection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DTO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Bounded Context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Events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02" name="Google Shape;302;p52"/>
          <p:cNvSpPr txBox="1"/>
          <p:nvPr>
            <p:ph idx="1" type="body"/>
          </p:nvPr>
        </p:nvSpPr>
        <p:spPr>
          <a:xfrm>
            <a:off x="4822775" y="627800"/>
            <a:ext cx="3443400" cy="4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Value Object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Entity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Service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Module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Aggregate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Repository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Specification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Commands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Inversion of Control(IoC)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Factories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Collection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DTO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Bounded Context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Events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888" y="1859400"/>
            <a:ext cx="1792375" cy="2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205250" y="480425"/>
            <a:ext cx="83067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Бизнес требует </a:t>
            </a:r>
            <a:r>
              <a:rPr lang="en" sz="3000"/>
              <a:t>небольшую доработку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2591" l="0" r="2458" t="0"/>
          <a:stretch/>
        </p:blipFill>
        <p:spPr>
          <a:xfrm>
            <a:off x="140300" y="152400"/>
            <a:ext cx="7574951" cy="47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672" y="3788575"/>
            <a:ext cx="1895425" cy="12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736325" y="1854825"/>
            <a:ext cx="6918590" cy="2426874"/>
          </a:xfrm>
          <a:custGeom>
            <a:rect b="b" l="l" r="r" t="t"/>
            <a:pathLst>
              <a:path extrusionOk="0" h="96592" w="273354">
                <a:moveTo>
                  <a:pt x="0" y="96592"/>
                </a:moveTo>
                <a:cubicBezTo>
                  <a:pt x="23102" y="92648"/>
                  <a:pt x="93050" y="89026"/>
                  <a:pt x="138609" y="72927"/>
                </a:cubicBezTo>
                <a:cubicBezTo>
                  <a:pt x="184168" y="56828"/>
                  <a:pt x="250897" y="12155"/>
                  <a:pt x="273354" y="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Google Shape;92;p19"/>
          <p:cNvSpPr/>
          <p:nvPr/>
        </p:nvSpPr>
        <p:spPr>
          <a:xfrm>
            <a:off x="796950" y="1509250"/>
            <a:ext cx="6918547" cy="2475164"/>
          </a:xfrm>
          <a:custGeom>
            <a:rect b="b" l="l" r="r" t="t"/>
            <a:pathLst>
              <a:path extrusionOk="0" h="92245" w="268525">
                <a:moveTo>
                  <a:pt x="0" y="0"/>
                </a:moveTo>
                <a:cubicBezTo>
                  <a:pt x="16260" y="11511"/>
                  <a:pt x="52804" y="53689"/>
                  <a:pt x="97558" y="69063"/>
                </a:cubicBezTo>
                <a:cubicBezTo>
                  <a:pt x="142312" y="84437"/>
                  <a:pt x="240031" y="88381"/>
                  <a:pt x="268525" y="9224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93" name="Google Shape;93;p19"/>
          <p:cNvCxnSpPr/>
          <p:nvPr/>
        </p:nvCxnSpPr>
        <p:spPr>
          <a:xfrm flipH="1" rot="10800000">
            <a:off x="808950" y="4238100"/>
            <a:ext cx="69183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9"/>
          <p:cNvCxnSpPr/>
          <p:nvPr/>
        </p:nvCxnSpPr>
        <p:spPr>
          <a:xfrm flipH="1" rot="10800000">
            <a:off x="772725" y="1231650"/>
            <a:ext cx="12000" cy="30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9"/>
          <p:cNvSpPr txBox="1"/>
          <p:nvPr/>
        </p:nvSpPr>
        <p:spPr>
          <a:xfrm>
            <a:off x="1865400" y="591588"/>
            <a:ext cx="4008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0DAB"/>
                </a:solidFill>
              </a:rPr>
              <a:t>Вносимые изменения</a:t>
            </a:r>
            <a:endParaRPr>
              <a:solidFill>
                <a:srgbClr val="1A0DAB"/>
              </a:solidFill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1865400" y="338075"/>
            <a:ext cx="4805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Поддержка изменений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2656275" y="4286250"/>
            <a:ext cx="60369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Жизненный цикл ПО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150850"/>
            <a:ext cx="85206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Event Storming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22550" y="422600"/>
            <a:ext cx="85362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</a:rPr>
              <a:t>Event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</a:rPr>
              <a:t>storming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 - </a:t>
            </a: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</a:rPr>
              <a:t>это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 способ собрать вместе разработчиков и экспертов в бизнесе для быстрого, совместного исследования сложной предметной области бизнеса.</a:t>
            </a:r>
            <a:endParaRPr sz="1800"/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9469" l="0" r="0" t="0"/>
          <a:stretch/>
        </p:blipFill>
        <p:spPr>
          <a:xfrm>
            <a:off x="1662925" y="1963325"/>
            <a:ext cx="6055451" cy="27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050" y="107375"/>
            <a:ext cx="387992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417300" y="2786875"/>
            <a:ext cx="3887700" cy="19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Определили Роли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Определили варианты использования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Выделили варианты на получение данных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Выделили варианты на изменение состояния (команды)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188" y="251027"/>
            <a:ext cx="1854001" cy="1529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2"/>
          <p:cNvCxnSpPr/>
          <p:nvPr/>
        </p:nvCxnSpPr>
        <p:spPr>
          <a:xfrm>
            <a:off x="1320625" y="1988125"/>
            <a:ext cx="24000" cy="6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22"/>
          <p:cNvCxnSpPr/>
          <p:nvPr/>
        </p:nvCxnSpPr>
        <p:spPr>
          <a:xfrm flipH="1" rot="10800000">
            <a:off x="3902625" y="2481625"/>
            <a:ext cx="912900" cy="4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